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4" r:id="rId1"/>
  </p:sldMasterIdLst>
  <p:sldIdLst>
    <p:sldId id="256" r:id="rId2"/>
    <p:sldId id="257" r:id="rId3"/>
    <p:sldId id="258"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4" d="100"/>
          <a:sy n="124" d="100"/>
        </p:scale>
        <p:origin x="-42"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viewProps" Target="view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presProps" Target="presProps.xml" /><Relationship Id="rId5" Type="http://schemas.openxmlformats.org/officeDocument/2006/relationships/slide" Target="slides/slide4.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bleStyles" Target="tableStyles.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 /><Relationship Id="rId2" Type="http://schemas.microsoft.com/office/2011/relationships/chartColorStyle" Target="colors1.xml" /><Relationship Id="rId1" Type="http://schemas.microsoft.com/office/2011/relationships/chartStyle" Target="style1.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Floods</c:v>
                </c:pt>
              </c:strCache>
            </c:strRef>
          </c:tx>
          <c:spPr>
            <a:solidFill>
              <a:schemeClr val="accent1"/>
            </a:solidFill>
            <a:ln>
              <a:noFill/>
            </a:ln>
            <a:effectLst/>
          </c:spPr>
          <c:invertIfNegative val="0"/>
          <c:cat>
            <c:numRef>
              <c:f>Sheet1!$A$2:$A$5</c:f>
              <c:numCache>
                <c:formatCode>General</c:formatCode>
                <c:ptCount val="4"/>
                <c:pt idx="0">
                  <c:v>1990</c:v>
                </c:pt>
                <c:pt idx="1">
                  <c:v>1995</c:v>
                </c:pt>
                <c:pt idx="2">
                  <c:v>2000</c:v>
                </c:pt>
                <c:pt idx="3">
                  <c:v>2005</c:v>
                </c:pt>
              </c:numCache>
            </c:numRef>
          </c:cat>
          <c:val>
            <c:numRef>
              <c:f>Sheet1!$B$2:$B$5</c:f>
              <c:numCache>
                <c:formatCode>General</c:formatCode>
                <c:ptCount val="4"/>
                <c:pt idx="0">
                  <c:v>2</c:v>
                </c:pt>
                <c:pt idx="1">
                  <c:v>3</c:v>
                </c:pt>
                <c:pt idx="2">
                  <c:v>4</c:v>
                </c:pt>
                <c:pt idx="3">
                  <c:v>5</c:v>
                </c:pt>
              </c:numCache>
            </c:numRef>
          </c:val>
          <c:extLst>
            <c:ext xmlns:c16="http://schemas.microsoft.com/office/drawing/2014/chart" uri="{C3380CC4-5D6E-409C-BE32-E72D297353CC}">
              <c16:uniqueId val="{00000000-259E-E24C-AFAD-25C33CE0D02C}"/>
            </c:ext>
          </c:extLst>
        </c:ser>
        <c:ser>
          <c:idx val="1"/>
          <c:order val="1"/>
          <c:tx>
            <c:strRef>
              <c:f>Sheet1!$C$1</c:f>
              <c:strCache>
                <c:ptCount val="1"/>
                <c:pt idx="0">
                  <c:v>Flood Severity</c:v>
                </c:pt>
              </c:strCache>
            </c:strRef>
          </c:tx>
          <c:spPr>
            <a:solidFill>
              <a:schemeClr val="accent2"/>
            </a:solidFill>
            <a:ln>
              <a:noFill/>
            </a:ln>
            <a:effectLst/>
          </c:spPr>
          <c:invertIfNegative val="0"/>
          <c:cat>
            <c:numRef>
              <c:f>Sheet1!$A$2:$A$5</c:f>
              <c:numCache>
                <c:formatCode>General</c:formatCode>
                <c:ptCount val="4"/>
                <c:pt idx="0">
                  <c:v>1990</c:v>
                </c:pt>
                <c:pt idx="1">
                  <c:v>1995</c:v>
                </c:pt>
                <c:pt idx="2">
                  <c:v>2000</c:v>
                </c:pt>
                <c:pt idx="3">
                  <c:v>2005</c:v>
                </c:pt>
              </c:numCache>
            </c:numRef>
          </c:cat>
          <c:val>
            <c:numRef>
              <c:f>Sheet1!$C$2:$C$5</c:f>
              <c:numCache>
                <c:formatCode>General</c:formatCode>
                <c:ptCount val="4"/>
                <c:pt idx="0">
                  <c:v>3</c:v>
                </c:pt>
                <c:pt idx="1">
                  <c:v>4</c:v>
                </c:pt>
                <c:pt idx="2">
                  <c:v>4</c:v>
                </c:pt>
                <c:pt idx="3">
                  <c:v>5</c:v>
                </c:pt>
              </c:numCache>
            </c:numRef>
          </c:val>
          <c:extLst>
            <c:ext xmlns:c16="http://schemas.microsoft.com/office/drawing/2014/chart" uri="{C3380CC4-5D6E-409C-BE32-E72D297353CC}">
              <c16:uniqueId val="{00000001-259E-E24C-AFAD-25C33CE0D02C}"/>
            </c:ext>
          </c:extLst>
        </c:ser>
        <c:ser>
          <c:idx val="2"/>
          <c:order val="2"/>
          <c:tx>
            <c:strRef>
              <c:f>Sheet1!$D$1</c:f>
              <c:strCache>
                <c:ptCount val="1"/>
                <c:pt idx="0">
                  <c:v>Area Affected(sq km)</c:v>
                </c:pt>
              </c:strCache>
            </c:strRef>
          </c:tx>
          <c:spPr>
            <a:solidFill>
              <a:schemeClr val="accent3"/>
            </a:solidFill>
            <a:ln>
              <a:noFill/>
            </a:ln>
            <a:effectLst/>
          </c:spPr>
          <c:invertIfNegative val="0"/>
          <c:cat>
            <c:numRef>
              <c:f>Sheet1!$A$2:$A$5</c:f>
              <c:numCache>
                <c:formatCode>General</c:formatCode>
                <c:ptCount val="4"/>
                <c:pt idx="0">
                  <c:v>1990</c:v>
                </c:pt>
                <c:pt idx="1">
                  <c:v>1995</c:v>
                </c:pt>
                <c:pt idx="2">
                  <c:v>2000</c:v>
                </c:pt>
                <c:pt idx="3">
                  <c:v>2005</c:v>
                </c:pt>
              </c:numCache>
            </c:numRef>
          </c:cat>
          <c:val>
            <c:numRef>
              <c:f>Sheet1!$D$2:$D$5</c:f>
              <c:numCache>
                <c:formatCode>General</c:formatCode>
                <c:ptCount val="4"/>
                <c:pt idx="0">
                  <c:v>5000</c:v>
                </c:pt>
                <c:pt idx="1">
                  <c:v>7000</c:v>
                </c:pt>
                <c:pt idx="2">
                  <c:v>8000</c:v>
                </c:pt>
                <c:pt idx="3">
                  <c:v>10000</c:v>
                </c:pt>
              </c:numCache>
            </c:numRef>
          </c:val>
          <c:extLst>
            <c:ext xmlns:c16="http://schemas.microsoft.com/office/drawing/2014/chart" uri="{C3380CC4-5D6E-409C-BE32-E72D297353CC}">
              <c16:uniqueId val="{00000002-259E-E24C-AFAD-25C33CE0D02C}"/>
            </c:ext>
          </c:extLst>
        </c:ser>
        <c:dLbls>
          <c:showLegendKey val="0"/>
          <c:showVal val="0"/>
          <c:showCatName val="0"/>
          <c:showSerName val="0"/>
          <c:showPercent val="0"/>
          <c:showBubbleSize val="0"/>
        </c:dLbls>
        <c:gapWidth val="219"/>
        <c:overlap val="-27"/>
        <c:axId val="374590080"/>
        <c:axId val="374588120"/>
      </c:barChart>
      <c:catAx>
        <c:axId val="374590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74588120"/>
        <c:crosses val="autoZero"/>
        <c:auto val="1"/>
        <c:lblAlgn val="ctr"/>
        <c:lblOffset val="100"/>
        <c:noMultiLvlLbl val="0"/>
      </c:catAx>
      <c:valAx>
        <c:axId val="3745881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745900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9031461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86678576"/>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74618483"/>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92464215"/>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7997856"/>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52655017"/>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682571190"/>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4844450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74783816"/>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9780205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527296080"/>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66143610"/>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17201489"/>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6425091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770510287"/>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9319616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8642005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Lst>
  <p:transition spd="slow">
    <p:push dir="u"/>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2.png" /></Relationships>
</file>

<file path=ppt/slides/_rels/slide6.xml.rels><?xml version="1.0" encoding="UTF-8" standalone="yes"?>
<Relationships xmlns="http://schemas.openxmlformats.org/package/2006/relationships"><Relationship Id="rId2" Type="http://schemas.openxmlformats.org/officeDocument/2006/relationships/chart" Target="../charts/chart1.xml"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image" Target="../media/image3.jpe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F5CF41C-1AF2-F163-B769-155BF2EF6DC2}"/>
              </a:ext>
            </a:extLst>
          </p:cNvPr>
          <p:cNvSpPr txBox="1"/>
          <p:nvPr/>
        </p:nvSpPr>
        <p:spPr>
          <a:xfrm>
            <a:off x="5750076" y="3059668"/>
            <a:ext cx="1156305" cy="1015663"/>
          </a:xfrm>
          <a:prstGeom prst="rect">
            <a:avLst/>
          </a:prstGeom>
          <a:noFill/>
        </p:spPr>
        <p:txBody>
          <a:bodyPr wrap="square" rtlCol="0">
            <a:spAutoFit/>
          </a:bodyPr>
          <a:lstStyle/>
          <a:p>
            <a:pPr algn="l"/>
            <a:r>
              <a:rPr lang="en-GB" sz="6000" b="1" dirty="0">
                <a:solidFill>
                  <a:schemeClr val="accent6"/>
                </a:solidFill>
              </a:rPr>
              <a:t>To</a:t>
            </a:r>
            <a:endParaRPr lang="en-US" sz="6000" b="1" dirty="0">
              <a:solidFill>
                <a:schemeClr val="accent6"/>
              </a:solidFill>
            </a:endParaRPr>
          </a:p>
        </p:txBody>
      </p:sp>
      <p:sp>
        <p:nvSpPr>
          <p:cNvPr id="4" name="TextBox 3">
            <a:extLst>
              <a:ext uri="{FF2B5EF4-FFF2-40B4-BE49-F238E27FC236}">
                <a16:creationId xmlns:a16="http://schemas.microsoft.com/office/drawing/2014/main" id="{346981A8-715F-C49E-8465-311BA1772AA4}"/>
              </a:ext>
            </a:extLst>
          </p:cNvPr>
          <p:cNvSpPr txBox="1"/>
          <p:nvPr/>
        </p:nvSpPr>
        <p:spPr>
          <a:xfrm>
            <a:off x="4423229" y="1935575"/>
            <a:ext cx="3901923" cy="1040191"/>
          </a:xfrm>
          <a:prstGeom prst="rect">
            <a:avLst/>
          </a:prstGeom>
          <a:noFill/>
          <a:ln>
            <a:noFill/>
          </a:ln>
        </p:spPr>
        <p:txBody>
          <a:bodyPr wrap="square" rtlCol="0">
            <a:spAutoFit/>
          </a:bodyPr>
          <a:lstStyle/>
          <a:p>
            <a:pPr algn="l"/>
            <a:r>
              <a:rPr lang="en-GB" sz="6000" b="1" dirty="0">
                <a:solidFill>
                  <a:schemeClr val="accent6">
                    <a:lumMod val="75000"/>
                  </a:schemeClr>
                </a:solidFill>
              </a:rPr>
              <a:t>WELCOME</a:t>
            </a:r>
            <a:r>
              <a:rPr lang="en-GB" sz="6000" dirty="0"/>
              <a:t> </a:t>
            </a:r>
            <a:endParaRPr lang="en-US" sz="6000" dirty="0"/>
          </a:p>
        </p:txBody>
      </p:sp>
      <p:sp>
        <p:nvSpPr>
          <p:cNvPr id="7" name="TextBox 6">
            <a:extLst>
              <a:ext uri="{FF2B5EF4-FFF2-40B4-BE49-F238E27FC236}">
                <a16:creationId xmlns:a16="http://schemas.microsoft.com/office/drawing/2014/main" id="{F86CA383-BCE1-4DD4-6C7C-D95CA38625FA}"/>
              </a:ext>
            </a:extLst>
          </p:cNvPr>
          <p:cNvSpPr txBox="1"/>
          <p:nvPr/>
        </p:nvSpPr>
        <p:spPr>
          <a:xfrm>
            <a:off x="3127389" y="4159232"/>
            <a:ext cx="6240374" cy="923330"/>
          </a:xfrm>
          <a:prstGeom prst="rect">
            <a:avLst/>
          </a:prstGeom>
          <a:noFill/>
        </p:spPr>
        <p:txBody>
          <a:bodyPr wrap="square" rtlCol="0">
            <a:spAutoFit/>
          </a:bodyPr>
          <a:lstStyle/>
          <a:p>
            <a:pPr algn="l"/>
            <a:r>
              <a:rPr lang="en-GB" sz="5400" b="1" dirty="0">
                <a:solidFill>
                  <a:schemeClr val="accent5">
                    <a:lumMod val="75000"/>
                  </a:schemeClr>
                </a:solidFill>
              </a:rPr>
              <a:t>MY PRESENTATION </a:t>
            </a:r>
            <a:endParaRPr lang="en-US" sz="5400" b="1" dirty="0">
              <a:solidFill>
                <a:schemeClr val="accent5">
                  <a:lumMod val="75000"/>
                </a:schemeClr>
              </a:solidFill>
            </a:endParaRPr>
          </a:p>
        </p:txBody>
      </p:sp>
    </p:spTree>
    <p:extLst>
      <p:ext uri="{BB962C8B-B14F-4D97-AF65-F5344CB8AC3E}">
        <p14:creationId xmlns:p14="http://schemas.microsoft.com/office/powerpoint/2010/main" val="3203002091"/>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2C56D-2D33-999B-BA60-32537C9D2F87}"/>
              </a:ext>
            </a:extLst>
          </p:cNvPr>
          <p:cNvSpPr>
            <a:spLocks noGrp="1"/>
          </p:cNvSpPr>
          <p:nvPr>
            <p:ph type="title" idx="4294967295"/>
          </p:nvPr>
        </p:nvSpPr>
        <p:spPr>
          <a:xfrm>
            <a:off x="914187" y="649695"/>
            <a:ext cx="9151938" cy="1216025"/>
          </a:xfrm>
        </p:spPr>
        <p:txBody>
          <a:bodyPr>
            <a:normAutofit/>
          </a:bodyPr>
          <a:lstStyle/>
          <a:p>
            <a:r>
              <a:rPr lang="en-GB" sz="2800" b="1" dirty="0">
                <a:solidFill>
                  <a:srgbClr val="FFFF00"/>
                </a:solidFill>
              </a:rPr>
              <a:t>Climate change in Bangladesh </a:t>
            </a:r>
            <a:endParaRPr lang="en-US" sz="2800" b="1" dirty="0">
              <a:solidFill>
                <a:srgbClr val="FFFF00"/>
              </a:solidFill>
            </a:endParaRPr>
          </a:p>
        </p:txBody>
      </p:sp>
      <p:sp>
        <p:nvSpPr>
          <p:cNvPr id="4" name="TextBox 3">
            <a:extLst>
              <a:ext uri="{FF2B5EF4-FFF2-40B4-BE49-F238E27FC236}">
                <a16:creationId xmlns:a16="http://schemas.microsoft.com/office/drawing/2014/main" id="{54D07340-59B3-983D-592C-52A575844752}"/>
              </a:ext>
            </a:extLst>
          </p:cNvPr>
          <p:cNvSpPr txBox="1"/>
          <p:nvPr/>
        </p:nvSpPr>
        <p:spPr>
          <a:xfrm>
            <a:off x="914187" y="1464825"/>
            <a:ext cx="5091099" cy="4524315"/>
          </a:xfrm>
          <a:prstGeom prst="rect">
            <a:avLst/>
          </a:prstGeom>
          <a:solidFill>
            <a:schemeClr val="tx2"/>
          </a:solidFill>
        </p:spPr>
        <p:txBody>
          <a:bodyPr wrap="square" rtlCol="0">
            <a:spAutoFit/>
          </a:bodyPr>
          <a:lstStyle/>
          <a:p>
            <a:pPr algn="l"/>
            <a:r>
              <a:rPr lang="en-GB" sz="2400" b="0" i="0" dirty="0">
                <a:solidFill>
                  <a:schemeClr val="accent2"/>
                </a:solidFill>
                <a:effectLst/>
                <a:latin typeface="Google Sans"/>
              </a:rPr>
              <a:t>Climate change in Bangladesh" refers to </a:t>
            </a:r>
            <a:r>
              <a:rPr lang="en-GB" sz="2400" dirty="0">
                <a:solidFill>
                  <a:schemeClr val="accent2"/>
                </a:solidFill>
              </a:rPr>
              <a:t>the significant and increasingly severe impacts of global warming on the country</a:t>
            </a:r>
            <a:r>
              <a:rPr lang="en-GB" sz="2400" b="0" i="0" dirty="0">
                <a:solidFill>
                  <a:schemeClr val="accent2"/>
                </a:solidFill>
                <a:effectLst/>
                <a:latin typeface="Google Sans"/>
              </a:rPr>
              <a:t>, primarily manifested as more frequent and intense floods, cyclones, rising sea levels, erratic rainfall patterns, extreme heatwaves, and coastal erosion, which severely threaten the lives and livelihoods of millions of Bangladeshis due to its low-lying geography and extensive river delta system. </a:t>
            </a:r>
            <a:endParaRPr lang="en-US" sz="2400" dirty="0">
              <a:solidFill>
                <a:schemeClr val="accent2"/>
              </a:solidFill>
            </a:endParaRPr>
          </a:p>
        </p:txBody>
      </p:sp>
      <p:pic>
        <p:nvPicPr>
          <p:cNvPr id="7" name="Picture 6">
            <a:extLst>
              <a:ext uri="{FF2B5EF4-FFF2-40B4-BE49-F238E27FC236}">
                <a16:creationId xmlns:a16="http://schemas.microsoft.com/office/drawing/2014/main" id="{8393D3F9-184F-A905-E218-CA88416B1D19}"/>
              </a:ext>
            </a:extLst>
          </p:cNvPr>
          <p:cNvPicPr>
            <a:picLocks noChangeAspect="1"/>
          </p:cNvPicPr>
          <p:nvPr/>
        </p:nvPicPr>
        <p:blipFill>
          <a:blip r:embed="rId2"/>
          <a:stretch>
            <a:fillRect/>
          </a:stretch>
        </p:blipFill>
        <p:spPr>
          <a:xfrm>
            <a:off x="6447096" y="1865720"/>
            <a:ext cx="2895536" cy="3593795"/>
          </a:xfrm>
          <a:prstGeom prst="rect">
            <a:avLst/>
          </a:prstGeom>
        </p:spPr>
      </p:pic>
    </p:spTree>
    <p:extLst>
      <p:ext uri="{BB962C8B-B14F-4D97-AF65-F5344CB8AC3E}">
        <p14:creationId xmlns:p14="http://schemas.microsoft.com/office/powerpoint/2010/main" val="41259047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800" decel="100000"/>
                                        <p:tgtEl>
                                          <p:spTgt spid="7"/>
                                        </p:tgtEl>
                                      </p:cBhvr>
                                    </p:animEffect>
                                    <p:anim calcmode="lin" valueType="num">
                                      <p:cBhvr>
                                        <p:cTn id="14" dur="800" decel="100000" fill="hold"/>
                                        <p:tgtEl>
                                          <p:spTgt spid="7"/>
                                        </p:tgtEl>
                                        <p:attrNameLst>
                                          <p:attrName>style.rotation</p:attrName>
                                        </p:attrNameLst>
                                      </p:cBhvr>
                                      <p:tavLst>
                                        <p:tav tm="0">
                                          <p:val>
                                            <p:fltVal val="-90"/>
                                          </p:val>
                                        </p:tav>
                                        <p:tav tm="100000">
                                          <p:val>
                                            <p:fltVal val="0"/>
                                          </p:val>
                                        </p:tav>
                                      </p:tavLst>
                                    </p:anim>
                                    <p:anim calcmode="lin" valueType="num">
                                      <p:cBhvr>
                                        <p:cTn id="15" dur="800" decel="100000" fill="hold"/>
                                        <p:tgtEl>
                                          <p:spTgt spid="7"/>
                                        </p:tgtEl>
                                        <p:attrNameLst>
                                          <p:attrName>ppt_x</p:attrName>
                                        </p:attrNameLst>
                                      </p:cBhvr>
                                      <p:tavLst>
                                        <p:tav tm="0">
                                          <p:val>
                                            <p:strVal val="#ppt_x+0.4"/>
                                          </p:val>
                                        </p:tav>
                                        <p:tav tm="100000">
                                          <p:val>
                                            <p:strVal val="#ppt_x-0.05"/>
                                          </p:val>
                                        </p:tav>
                                      </p:tavLst>
                                    </p:anim>
                                    <p:anim calcmode="lin" valueType="num">
                                      <p:cBhvr>
                                        <p:cTn id="16" dur="800" decel="100000" fill="hold"/>
                                        <p:tgtEl>
                                          <p:spTgt spid="7"/>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0DA886-F4E3-E79F-1F9D-5AD16A958083}"/>
              </a:ext>
            </a:extLst>
          </p:cNvPr>
          <p:cNvSpPr txBox="1"/>
          <p:nvPr/>
        </p:nvSpPr>
        <p:spPr>
          <a:xfrm>
            <a:off x="357088" y="557604"/>
            <a:ext cx="4586286" cy="1231106"/>
          </a:xfrm>
          <a:prstGeom prst="rect">
            <a:avLst/>
          </a:prstGeom>
          <a:noFill/>
        </p:spPr>
        <p:txBody>
          <a:bodyPr wrap="square" rtlCol="0">
            <a:spAutoFit/>
          </a:bodyPr>
          <a:lstStyle/>
          <a:p>
            <a:pPr algn="l"/>
            <a:r>
              <a:rPr lang="en-GB" sz="2800" b="1" i="0" dirty="0">
                <a:solidFill>
                  <a:schemeClr val="accent4"/>
                </a:solidFill>
                <a:effectLst/>
                <a:latin typeface="Google Sans"/>
              </a:rPr>
              <a:t>Key points about climate change in Bangladesh:</a:t>
            </a:r>
          </a:p>
          <a:p>
            <a:pPr algn="l"/>
            <a:endParaRPr lang="en-US" dirty="0"/>
          </a:p>
        </p:txBody>
      </p:sp>
      <p:sp>
        <p:nvSpPr>
          <p:cNvPr id="7" name="Oval 6">
            <a:extLst>
              <a:ext uri="{FF2B5EF4-FFF2-40B4-BE49-F238E27FC236}">
                <a16:creationId xmlns:a16="http://schemas.microsoft.com/office/drawing/2014/main" id="{EAC2761C-D8F7-C1E5-17F2-18E623BBA03D}"/>
              </a:ext>
            </a:extLst>
          </p:cNvPr>
          <p:cNvSpPr/>
          <p:nvPr/>
        </p:nvSpPr>
        <p:spPr>
          <a:xfrm>
            <a:off x="5723749" y="5104161"/>
            <a:ext cx="1772372" cy="1716436"/>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accent4">
                    <a:lumMod val="40000"/>
                    <a:lumOff val="60000"/>
                  </a:schemeClr>
                </a:solidFill>
              </a:rPr>
              <a:t>Water Scarcity</a:t>
            </a:r>
            <a:endParaRPr lang="en-US" dirty="0"/>
          </a:p>
        </p:txBody>
      </p:sp>
      <p:sp>
        <p:nvSpPr>
          <p:cNvPr id="9" name="Oval 8">
            <a:extLst>
              <a:ext uri="{FF2B5EF4-FFF2-40B4-BE49-F238E27FC236}">
                <a16:creationId xmlns:a16="http://schemas.microsoft.com/office/drawing/2014/main" id="{9882D1F7-6828-ADF9-885E-C53F27C17181}"/>
              </a:ext>
            </a:extLst>
          </p:cNvPr>
          <p:cNvSpPr/>
          <p:nvPr/>
        </p:nvSpPr>
        <p:spPr>
          <a:xfrm>
            <a:off x="7589640" y="4072823"/>
            <a:ext cx="1729618" cy="1828800"/>
          </a:xfrm>
          <a:prstGeom prst="ellipse">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0070C0"/>
                </a:solidFill>
              </a:rPr>
              <a:t>Rising Sea Levels </a:t>
            </a:r>
            <a:endParaRPr lang="en-US" dirty="0">
              <a:solidFill>
                <a:srgbClr val="0070C0"/>
              </a:solidFill>
            </a:endParaRPr>
          </a:p>
        </p:txBody>
      </p:sp>
      <p:sp>
        <p:nvSpPr>
          <p:cNvPr id="11" name="Oval 10">
            <a:extLst>
              <a:ext uri="{FF2B5EF4-FFF2-40B4-BE49-F238E27FC236}">
                <a16:creationId xmlns:a16="http://schemas.microsoft.com/office/drawing/2014/main" id="{943BF90C-D569-7476-E81C-BC6A72ACFEC4}"/>
              </a:ext>
            </a:extLst>
          </p:cNvPr>
          <p:cNvSpPr/>
          <p:nvPr/>
        </p:nvSpPr>
        <p:spPr>
          <a:xfrm>
            <a:off x="5723749" y="752192"/>
            <a:ext cx="1729619" cy="1733079"/>
          </a:xfrm>
          <a:prstGeom prst="ellipse">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accent6">
                    <a:lumMod val="75000"/>
                  </a:schemeClr>
                </a:solidFill>
              </a:rPr>
              <a:t>Extreme Weather Events</a:t>
            </a:r>
            <a:endParaRPr lang="en-US" dirty="0">
              <a:solidFill>
                <a:schemeClr val="accent6">
                  <a:lumMod val="75000"/>
                </a:schemeClr>
              </a:solidFill>
            </a:endParaRPr>
          </a:p>
        </p:txBody>
      </p:sp>
      <p:sp>
        <p:nvSpPr>
          <p:cNvPr id="13" name="Oval 12">
            <a:extLst>
              <a:ext uri="{FF2B5EF4-FFF2-40B4-BE49-F238E27FC236}">
                <a16:creationId xmlns:a16="http://schemas.microsoft.com/office/drawing/2014/main" id="{67594AC5-FEE1-3F68-35A1-9B3DA3707BBE}"/>
              </a:ext>
            </a:extLst>
          </p:cNvPr>
          <p:cNvSpPr/>
          <p:nvPr/>
        </p:nvSpPr>
        <p:spPr>
          <a:xfrm>
            <a:off x="7745503" y="1788710"/>
            <a:ext cx="1729619" cy="1733079"/>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800" dirty="0">
                <a:solidFill>
                  <a:schemeClr val="accent5">
                    <a:lumMod val="75000"/>
                  </a:schemeClr>
                </a:solidFill>
              </a:rPr>
              <a:t>Salinity Intrusion</a:t>
            </a:r>
            <a:endParaRPr lang="en-US" dirty="0">
              <a:solidFill>
                <a:schemeClr val="accent5">
                  <a:lumMod val="75000"/>
                </a:schemeClr>
              </a:solidFill>
            </a:endParaRPr>
          </a:p>
        </p:txBody>
      </p:sp>
      <p:sp>
        <p:nvSpPr>
          <p:cNvPr id="15" name="Oval 14">
            <a:extLst>
              <a:ext uri="{FF2B5EF4-FFF2-40B4-BE49-F238E27FC236}">
                <a16:creationId xmlns:a16="http://schemas.microsoft.com/office/drawing/2014/main" id="{6BB5F53B-4B5A-87A1-234E-12186F576F1C}"/>
              </a:ext>
            </a:extLst>
          </p:cNvPr>
          <p:cNvSpPr/>
          <p:nvPr/>
        </p:nvSpPr>
        <p:spPr>
          <a:xfrm>
            <a:off x="3616649" y="1788709"/>
            <a:ext cx="1769560" cy="1733079"/>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800" i="0" dirty="0">
                <a:solidFill>
                  <a:schemeClr val="accent4">
                    <a:lumMod val="40000"/>
                    <a:lumOff val="60000"/>
                  </a:schemeClr>
                </a:solidFill>
                <a:effectLst/>
                <a:latin typeface="Google Sans"/>
              </a:rPr>
              <a:t>Heatwaves</a:t>
            </a:r>
            <a:endParaRPr lang="en-US" dirty="0"/>
          </a:p>
        </p:txBody>
      </p:sp>
      <p:sp>
        <p:nvSpPr>
          <p:cNvPr id="16" name="Hexagon 15">
            <a:extLst>
              <a:ext uri="{FF2B5EF4-FFF2-40B4-BE49-F238E27FC236}">
                <a16:creationId xmlns:a16="http://schemas.microsoft.com/office/drawing/2014/main" id="{4ABEA9D2-B442-174F-A20A-3CE57859E8EA}"/>
              </a:ext>
            </a:extLst>
          </p:cNvPr>
          <p:cNvSpPr/>
          <p:nvPr/>
        </p:nvSpPr>
        <p:spPr>
          <a:xfrm>
            <a:off x="5270988" y="2709330"/>
            <a:ext cx="2589736" cy="2119314"/>
          </a:xfrm>
          <a:prstGeom prst="hexagon">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GB" sz="1800" b="1" i="0" dirty="0">
                <a:solidFill>
                  <a:schemeClr val="accent4"/>
                </a:solidFill>
                <a:effectLst/>
                <a:latin typeface="Google Sans"/>
              </a:rPr>
              <a:t>climate change in Bangladesh</a:t>
            </a:r>
            <a:endParaRPr lang="en-US" dirty="0"/>
          </a:p>
        </p:txBody>
      </p:sp>
      <p:sp>
        <p:nvSpPr>
          <p:cNvPr id="17" name="Oval 16">
            <a:extLst>
              <a:ext uri="{FF2B5EF4-FFF2-40B4-BE49-F238E27FC236}">
                <a16:creationId xmlns:a16="http://schemas.microsoft.com/office/drawing/2014/main" id="{FCF1F1EC-6C15-9551-DCC7-1B7283186E69}"/>
              </a:ext>
            </a:extLst>
          </p:cNvPr>
          <p:cNvSpPr/>
          <p:nvPr/>
        </p:nvSpPr>
        <p:spPr>
          <a:xfrm>
            <a:off x="3232913" y="3768987"/>
            <a:ext cx="1943010" cy="1828800"/>
          </a:xfrm>
          <a:prstGeom prst="ellipse">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1600" dirty="0">
                <a:solidFill>
                  <a:schemeClr val="accent2"/>
                </a:solidFill>
              </a:rPr>
              <a:t>Agricultural</a:t>
            </a:r>
            <a:r>
              <a:rPr lang="en-US" sz="1800" dirty="0">
                <a:solidFill>
                  <a:schemeClr val="accent2"/>
                </a:solidFill>
              </a:rPr>
              <a:t> Disruptions</a:t>
            </a:r>
            <a:endParaRPr lang="en-US" dirty="0">
              <a:solidFill>
                <a:schemeClr val="accent2"/>
              </a:solidFill>
            </a:endParaRPr>
          </a:p>
        </p:txBody>
      </p:sp>
      <p:sp>
        <p:nvSpPr>
          <p:cNvPr id="22" name="TextBox 21">
            <a:extLst>
              <a:ext uri="{FF2B5EF4-FFF2-40B4-BE49-F238E27FC236}">
                <a16:creationId xmlns:a16="http://schemas.microsoft.com/office/drawing/2014/main" id="{E30C8C84-2F20-0009-3F65-F935A3E0BAA4}"/>
              </a:ext>
            </a:extLst>
          </p:cNvPr>
          <p:cNvSpPr txBox="1"/>
          <p:nvPr/>
        </p:nvSpPr>
        <p:spPr>
          <a:xfrm flipH="1">
            <a:off x="2158115" y="2703035"/>
            <a:ext cx="1095392" cy="1150787"/>
          </a:xfrm>
          <a:prstGeom prst="rect">
            <a:avLst/>
          </a:prstGeom>
          <a:noFill/>
        </p:spPr>
        <p:txBody>
          <a:bodyPr wrap="square" rtlCol="0">
            <a:spAutoFit/>
          </a:bodyPr>
          <a:lstStyle/>
          <a:p>
            <a:pPr algn="l"/>
            <a:endParaRPr lang="en-US" dirty="0"/>
          </a:p>
        </p:txBody>
      </p:sp>
      <p:sp>
        <p:nvSpPr>
          <p:cNvPr id="28" name="Arrow: Left 27">
            <a:extLst>
              <a:ext uri="{FF2B5EF4-FFF2-40B4-BE49-F238E27FC236}">
                <a16:creationId xmlns:a16="http://schemas.microsoft.com/office/drawing/2014/main" id="{1FF15943-9B46-0B5B-8CE9-B9092B98DDC8}"/>
              </a:ext>
            </a:extLst>
          </p:cNvPr>
          <p:cNvSpPr/>
          <p:nvPr/>
        </p:nvSpPr>
        <p:spPr>
          <a:xfrm rot="8890151">
            <a:off x="7485889" y="2827962"/>
            <a:ext cx="419687" cy="310085"/>
          </a:xfrm>
          <a:prstGeom prst="leftArrow">
            <a:avLst>
              <a:gd name="adj1" fmla="val 28452"/>
              <a:gd name="adj2" fmla="val 33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Left 31">
            <a:extLst>
              <a:ext uri="{FF2B5EF4-FFF2-40B4-BE49-F238E27FC236}">
                <a16:creationId xmlns:a16="http://schemas.microsoft.com/office/drawing/2014/main" id="{23D841BF-8259-CBB7-F527-30D80C2C9E5D}"/>
              </a:ext>
            </a:extLst>
          </p:cNvPr>
          <p:cNvSpPr/>
          <p:nvPr/>
        </p:nvSpPr>
        <p:spPr>
          <a:xfrm rot="12566754">
            <a:off x="7434904" y="4287271"/>
            <a:ext cx="419687" cy="310085"/>
          </a:xfrm>
          <a:prstGeom prst="leftArrow">
            <a:avLst>
              <a:gd name="adj1" fmla="val 28452"/>
              <a:gd name="adj2" fmla="val 33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Left 33">
            <a:extLst>
              <a:ext uri="{FF2B5EF4-FFF2-40B4-BE49-F238E27FC236}">
                <a16:creationId xmlns:a16="http://schemas.microsoft.com/office/drawing/2014/main" id="{A78F3F7A-2123-46FC-3789-DC73395A7256}"/>
              </a:ext>
            </a:extLst>
          </p:cNvPr>
          <p:cNvSpPr/>
          <p:nvPr/>
        </p:nvSpPr>
        <p:spPr>
          <a:xfrm rot="5400000">
            <a:off x="6406953" y="2529185"/>
            <a:ext cx="419687" cy="310085"/>
          </a:xfrm>
          <a:prstGeom prst="leftArrow">
            <a:avLst>
              <a:gd name="adj1" fmla="val 28452"/>
              <a:gd name="adj2" fmla="val 33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Left 35">
            <a:extLst>
              <a:ext uri="{FF2B5EF4-FFF2-40B4-BE49-F238E27FC236}">
                <a16:creationId xmlns:a16="http://schemas.microsoft.com/office/drawing/2014/main" id="{E53C73FF-6C0A-488B-D9F4-65DFDF6749A5}"/>
              </a:ext>
            </a:extLst>
          </p:cNvPr>
          <p:cNvSpPr/>
          <p:nvPr/>
        </p:nvSpPr>
        <p:spPr>
          <a:xfrm rot="16391138">
            <a:off x="6414439" y="4837480"/>
            <a:ext cx="419687" cy="310085"/>
          </a:xfrm>
          <a:prstGeom prst="leftArrow">
            <a:avLst>
              <a:gd name="adj1" fmla="val 28452"/>
              <a:gd name="adj2" fmla="val 33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Left 37">
            <a:extLst>
              <a:ext uri="{FF2B5EF4-FFF2-40B4-BE49-F238E27FC236}">
                <a16:creationId xmlns:a16="http://schemas.microsoft.com/office/drawing/2014/main" id="{18D30D75-B0D4-59E6-ECE6-53F830406F5F}"/>
              </a:ext>
            </a:extLst>
          </p:cNvPr>
          <p:cNvSpPr/>
          <p:nvPr/>
        </p:nvSpPr>
        <p:spPr>
          <a:xfrm rot="19983252">
            <a:off x="5092978" y="4160781"/>
            <a:ext cx="419687" cy="310085"/>
          </a:xfrm>
          <a:prstGeom prst="leftArrow">
            <a:avLst>
              <a:gd name="adj1" fmla="val 28452"/>
              <a:gd name="adj2" fmla="val 33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Left 39">
            <a:extLst>
              <a:ext uri="{FF2B5EF4-FFF2-40B4-BE49-F238E27FC236}">
                <a16:creationId xmlns:a16="http://schemas.microsoft.com/office/drawing/2014/main" id="{39CCFFE5-E4D1-9AAD-8946-E34444651475}"/>
              </a:ext>
            </a:extLst>
          </p:cNvPr>
          <p:cNvSpPr/>
          <p:nvPr/>
        </p:nvSpPr>
        <p:spPr>
          <a:xfrm rot="1863376">
            <a:off x="5211012" y="3013874"/>
            <a:ext cx="419687" cy="310085"/>
          </a:xfrm>
          <a:prstGeom prst="leftArrow">
            <a:avLst>
              <a:gd name="adj1" fmla="val 28452"/>
              <a:gd name="adj2" fmla="val 4883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11261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59CA06F4-CF00-73B8-D80A-62840210A234}"/>
              </a:ext>
            </a:extLst>
          </p:cNvPr>
          <p:cNvGraphicFramePr>
            <a:graphicFrameLocks noGrp="1"/>
          </p:cNvGraphicFramePr>
          <p:nvPr>
            <p:extLst>
              <p:ext uri="{D42A27DB-BD31-4B8C-83A1-F6EECF244321}">
                <p14:modId xmlns:p14="http://schemas.microsoft.com/office/powerpoint/2010/main" val="3380557941"/>
              </p:ext>
            </p:extLst>
          </p:nvPr>
        </p:nvGraphicFramePr>
        <p:xfrm>
          <a:off x="1475618" y="2491740"/>
          <a:ext cx="9385904" cy="3425820"/>
        </p:xfrm>
        <a:graphic>
          <a:graphicData uri="http://schemas.openxmlformats.org/drawingml/2006/table">
            <a:tbl>
              <a:tblPr firstRow="1" bandRow="1">
                <a:tableStyleId>{5C22544A-7EE6-4342-B048-85BDC9FD1C3A}</a:tableStyleId>
              </a:tblPr>
              <a:tblGrid>
                <a:gridCol w="2346476">
                  <a:extLst>
                    <a:ext uri="{9D8B030D-6E8A-4147-A177-3AD203B41FA5}">
                      <a16:colId xmlns:a16="http://schemas.microsoft.com/office/drawing/2014/main" val="1863033716"/>
                    </a:ext>
                  </a:extLst>
                </a:gridCol>
                <a:gridCol w="2346476">
                  <a:extLst>
                    <a:ext uri="{9D8B030D-6E8A-4147-A177-3AD203B41FA5}">
                      <a16:colId xmlns:a16="http://schemas.microsoft.com/office/drawing/2014/main" val="253908991"/>
                    </a:ext>
                  </a:extLst>
                </a:gridCol>
                <a:gridCol w="2346476">
                  <a:extLst>
                    <a:ext uri="{9D8B030D-6E8A-4147-A177-3AD203B41FA5}">
                      <a16:colId xmlns:a16="http://schemas.microsoft.com/office/drawing/2014/main" val="4112546228"/>
                    </a:ext>
                  </a:extLst>
                </a:gridCol>
                <a:gridCol w="2346476">
                  <a:extLst>
                    <a:ext uri="{9D8B030D-6E8A-4147-A177-3AD203B41FA5}">
                      <a16:colId xmlns:a16="http://schemas.microsoft.com/office/drawing/2014/main" val="1653071905"/>
                    </a:ext>
                  </a:extLst>
                </a:gridCol>
              </a:tblGrid>
              <a:tr h="514100">
                <a:tc>
                  <a:txBody>
                    <a:bodyPr/>
                    <a:lstStyle/>
                    <a:p>
                      <a:r>
                        <a:rPr lang="en-GB" dirty="0"/>
                        <a:t>Year </a:t>
                      </a:r>
                      <a:endParaRPr lang="en-US" dirty="0"/>
                    </a:p>
                  </a:txBody>
                  <a:tcPr/>
                </a:tc>
                <a:tc>
                  <a:txBody>
                    <a:bodyPr/>
                    <a:lstStyle/>
                    <a:p>
                      <a:r>
                        <a:rPr lang="en-US" dirty="0"/>
                        <a:t>Extreme Weather Event</a:t>
                      </a:r>
                    </a:p>
                  </a:txBody>
                  <a:tcPr/>
                </a:tc>
                <a:tc>
                  <a:txBody>
                    <a:bodyPr/>
                    <a:lstStyle/>
                    <a:p>
                      <a:r>
                        <a:rPr lang="en-US" dirty="0"/>
                        <a:t>Frequency</a:t>
                      </a:r>
                    </a:p>
                  </a:txBody>
                  <a:tcPr/>
                </a:tc>
                <a:tc>
                  <a:txBody>
                    <a:bodyPr/>
                    <a:lstStyle/>
                    <a:p>
                      <a:r>
                        <a:rPr lang="en-US" dirty="0"/>
                        <a:t>Intensity</a:t>
                      </a:r>
                    </a:p>
                  </a:txBody>
                  <a:tcPr/>
                </a:tc>
                <a:extLst>
                  <a:ext uri="{0D108BD9-81ED-4DB2-BD59-A6C34878D82A}">
                    <a16:rowId xmlns:a16="http://schemas.microsoft.com/office/drawing/2014/main" val="3985880288"/>
                  </a:ext>
                </a:extLst>
              </a:tr>
              <a:tr h="514100">
                <a:tc>
                  <a:txBody>
                    <a:bodyPr/>
                    <a:lstStyle/>
                    <a:p>
                      <a:r>
                        <a:rPr lang="en-GB" dirty="0"/>
                        <a:t>2019</a:t>
                      </a:r>
                    </a:p>
                  </a:txBody>
                  <a:tcPr/>
                </a:tc>
                <a:tc>
                  <a:txBody>
                    <a:bodyPr/>
                    <a:lstStyle/>
                    <a:p>
                      <a:r>
                        <a:rPr lang="en-GB" dirty="0"/>
                        <a:t>Cyclone &amp; Floods </a:t>
                      </a:r>
                      <a:endParaRPr lang="en-US" dirty="0"/>
                    </a:p>
                  </a:txBody>
                  <a:tcPr/>
                </a:tc>
                <a:tc>
                  <a:txBody>
                    <a:bodyPr/>
                    <a:lstStyle/>
                    <a:p>
                      <a:r>
                        <a:rPr lang="en-GB" dirty="0"/>
                        <a:t>3 &amp; 2</a:t>
                      </a:r>
                      <a:endParaRPr lang="en-US" dirty="0"/>
                    </a:p>
                  </a:txBody>
                  <a:tcPr/>
                </a:tc>
                <a:tc>
                  <a:txBody>
                    <a:bodyPr/>
                    <a:lstStyle/>
                    <a:p>
                      <a:r>
                        <a:rPr lang="en-GB" dirty="0"/>
                        <a:t>Severe &amp; Moderate to severe</a:t>
                      </a:r>
                      <a:endParaRPr lang="en-US" dirty="0"/>
                    </a:p>
                  </a:txBody>
                  <a:tcPr/>
                </a:tc>
                <a:extLst>
                  <a:ext uri="{0D108BD9-81ED-4DB2-BD59-A6C34878D82A}">
                    <a16:rowId xmlns:a16="http://schemas.microsoft.com/office/drawing/2014/main" val="2514668665"/>
                  </a:ext>
                </a:extLst>
              </a:tr>
              <a:tr h="501860">
                <a:tc>
                  <a:txBody>
                    <a:bodyPr/>
                    <a:lstStyle/>
                    <a:p>
                      <a:r>
                        <a:rPr lang="en-GB" dirty="0"/>
                        <a:t>2020</a:t>
                      </a:r>
                      <a:endParaRPr lang="en-US" dirty="0"/>
                    </a:p>
                  </a:txBody>
                  <a:tcPr/>
                </a:tc>
                <a:tc>
                  <a:txBody>
                    <a:bodyPr/>
                    <a:lstStyle/>
                    <a:p>
                      <a:r>
                        <a:rPr lang="en-GB" dirty="0"/>
                        <a:t>Heatwaves</a:t>
                      </a:r>
                      <a:endParaRPr lang="en-US" dirty="0"/>
                    </a:p>
                  </a:txBody>
                  <a:tcPr/>
                </a:tc>
                <a:tc>
                  <a:txBody>
                    <a:bodyPr/>
                    <a:lstStyle/>
                    <a:p>
                      <a:r>
                        <a:rPr lang="en-GB" dirty="0"/>
                        <a:t>2</a:t>
                      </a:r>
                      <a:endParaRPr lang="en-US" dirty="0"/>
                    </a:p>
                  </a:txBody>
                  <a:tcPr/>
                </a:tc>
                <a:tc>
                  <a:txBody>
                    <a:bodyPr/>
                    <a:lstStyle/>
                    <a:p>
                      <a:r>
                        <a:rPr lang="en-GB" dirty="0"/>
                        <a:t>Moderate </a:t>
                      </a:r>
                      <a:endParaRPr lang="en-US" dirty="0"/>
                    </a:p>
                  </a:txBody>
                  <a:tcPr/>
                </a:tc>
                <a:extLst>
                  <a:ext uri="{0D108BD9-81ED-4DB2-BD59-A6C34878D82A}">
                    <a16:rowId xmlns:a16="http://schemas.microsoft.com/office/drawing/2014/main" val="3089693594"/>
                  </a:ext>
                </a:extLst>
              </a:tr>
              <a:tr h="501860">
                <a:tc>
                  <a:txBody>
                    <a:bodyPr/>
                    <a:lstStyle/>
                    <a:p>
                      <a:r>
                        <a:rPr lang="en-GB" dirty="0"/>
                        <a:t>2021</a:t>
                      </a:r>
                      <a:endParaRPr lang="en-US" dirty="0"/>
                    </a:p>
                  </a:txBody>
                  <a:tcPr/>
                </a:tc>
                <a:tc>
                  <a:txBody>
                    <a:bodyPr/>
                    <a:lstStyle/>
                    <a:p>
                      <a:r>
                        <a:rPr lang="en-GB" dirty="0"/>
                        <a:t>Cyclone &amp; Floods</a:t>
                      </a:r>
                      <a:endParaRPr lang="en-US" dirty="0"/>
                    </a:p>
                  </a:txBody>
                  <a:tcPr/>
                </a:tc>
                <a:tc>
                  <a:txBody>
                    <a:bodyPr/>
                    <a:lstStyle/>
                    <a:p>
                      <a:r>
                        <a:rPr lang="en-GB" dirty="0"/>
                        <a:t>1 &amp; 3</a:t>
                      </a:r>
                      <a:endParaRPr lang="en-US" dirty="0"/>
                    </a:p>
                  </a:txBody>
                  <a:tcPr/>
                </a:tc>
                <a:tc>
                  <a:txBody>
                    <a:bodyPr/>
                    <a:lstStyle/>
                    <a:p>
                      <a:r>
                        <a:rPr lang="en-GB" dirty="0"/>
                        <a:t>Severe</a:t>
                      </a:r>
                      <a:endParaRPr lang="en-US" dirty="0"/>
                    </a:p>
                  </a:txBody>
                  <a:tcPr/>
                </a:tc>
                <a:extLst>
                  <a:ext uri="{0D108BD9-81ED-4DB2-BD59-A6C34878D82A}">
                    <a16:rowId xmlns:a16="http://schemas.microsoft.com/office/drawing/2014/main" val="1829279927"/>
                  </a:ext>
                </a:extLst>
              </a:tr>
              <a:tr h="501860">
                <a:tc>
                  <a:txBody>
                    <a:bodyPr/>
                    <a:lstStyle/>
                    <a:p>
                      <a:r>
                        <a:rPr lang="en-GB" dirty="0"/>
                        <a:t>2022</a:t>
                      </a:r>
                      <a:endParaRPr lang="en-US" dirty="0"/>
                    </a:p>
                  </a:txBody>
                  <a:tcPr/>
                </a:tc>
                <a:tc>
                  <a:txBody>
                    <a:bodyPr/>
                    <a:lstStyle/>
                    <a:p>
                      <a:r>
                        <a:rPr lang="en-GB" dirty="0"/>
                        <a:t>Droughts &amp; Floods</a:t>
                      </a:r>
                      <a:endParaRPr lang="en-US" dirty="0"/>
                    </a:p>
                  </a:txBody>
                  <a:tcPr/>
                </a:tc>
                <a:tc>
                  <a:txBody>
                    <a:bodyPr/>
                    <a:lstStyle/>
                    <a:p>
                      <a:r>
                        <a:rPr lang="en-GB" dirty="0"/>
                        <a:t>1 &amp; 2</a:t>
                      </a:r>
                      <a:endParaRPr lang="en-US" dirty="0"/>
                    </a:p>
                  </a:txBody>
                  <a:tcPr/>
                </a:tc>
                <a:tc>
                  <a:txBody>
                    <a:bodyPr/>
                    <a:lstStyle/>
                    <a:p>
                      <a:r>
                        <a:rPr lang="en-GB" dirty="0"/>
                        <a:t>Moderate </a:t>
                      </a:r>
                      <a:endParaRPr lang="en-US" dirty="0"/>
                    </a:p>
                  </a:txBody>
                  <a:tcPr/>
                </a:tc>
                <a:extLst>
                  <a:ext uri="{0D108BD9-81ED-4DB2-BD59-A6C34878D82A}">
                    <a16:rowId xmlns:a16="http://schemas.microsoft.com/office/drawing/2014/main" val="3882514524"/>
                  </a:ext>
                </a:extLst>
              </a:tr>
              <a:tr h="514100">
                <a:tc>
                  <a:txBody>
                    <a:bodyPr/>
                    <a:lstStyle/>
                    <a:p>
                      <a:r>
                        <a:rPr lang="en-GB" dirty="0"/>
                        <a:t>2023</a:t>
                      </a:r>
                      <a:endParaRPr lang="en-US" dirty="0"/>
                    </a:p>
                  </a:txBody>
                  <a:tcPr/>
                </a:tc>
                <a:tc>
                  <a:txBody>
                    <a:bodyPr/>
                    <a:lstStyle/>
                    <a:p>
                      <a:r>
                        <a:rPr lang="en-GB" dirty="0"/>
                        <a:t>Heatwaves &amp; Cyclone </a:t>
                      </a:r>
                      <a:endParaRPr lang="en-US" dirty="0"/>
                    </a:p>
                  </a:txBody>
                  <a:tcPr/>
                </a:tc>
                <a:tc>
                  <a:txBody>
                    <a:bodyPr/>
                    <a:lstStyle/>
                    <a:p>
                      <a:r>
                        <a:rPr lang="en-GB" dirty="0"/>
                        <a:t>3 &amp; 2</a:t>
                      </a:r>
                      <a:endParaRPr lang="en-US" dirty="0"/>
                    </a:p>
                  </a:txBody>
                  <a:tcPr/>
                </a:tc>
                <a:tc>
                  <a:txBody>
                    <a:bodyPr/>
                    <a:lstStyle/>
                    <a:p>
                      <a:r>
                        <a:rPr lang="en-GB" dirty="0"/>
                        <a:t>Moderate &amp; severe</a:t>
                      </a:r>
                      <a:endParaRPr lang="en-US" dirty="0"/>
                    </a:p>
                  </a:txBody>
                  <a:tcPr/>
                </a:tc>
                <a:extLst>
                  <a:ext uri="{0D108BD9-81ED-4DB2-BD59-A6C34878D82A}">
                    <a16:rowId xmlns:a16="http://schemas.microsoft.com/office/drawing/2014/main" val="824287356"/>
                  </a:ext>
                </a:extLst>
              </a:tr>
            </a:tbl>
          </a:graphicData>
        </a:graphic>
      </p:graphicFrame>
      <p:sp>
        <p:nvSpPr>
          <p:cNvPr id="8" name="TextBox 7">
            <a:extLst>
              <a:ext uri="{FF2B5EF4-FFF2-40B4-BE49-F238E27FC236}">
                <a16:creationId xmlns:a16="http://schemas.microsoft.com/office/drawing/2014/main" id="{58C9364C-779C-4458-A850-4D4C1B217123}"/>
              </a:ext>
            </a:extLst>
          </p:cNvPr>
          <p:cNvSpPr txBox="1"/>
          <p:nvPr/>
        </p:nvSpPr>
        <p:spPr>
          <a:xfrm>
            <a:off x="1475618" y="494695"/>
            <a:ext cx="5897639" cy="954107"/>
          </a:xfrm>
          <a:prstGeom prst="rect">
            <a:avLst/>
          </a:prstGeom>
          <a:noFill/>
        </p:spPr>
        <p:txBody>
          <a:bodyPr wrap="square" rtlCol="0">
            <a:spAutoFit/>
          </a:bodyPr>
          <a:lstStyle/>
          <a:p>
            <a:pPr algn="l"/>
            <a:r>
              <a:rPr lang="en-US" sz="2800" dirty="0">
                <a:solidFill>
                  <a:schemeClr val="accent5"/>
                </a:solidFill>
              </a:rPr>
              <a:t>E</a:t>
            </a:r>
            <a:r>
              <a:rPr lang="en-US" sz="2800" b="1" dirty="0">
                <a:solidFill>
                  <a:schemeClr val="accent5"/>
                </a:solidFill>
              </a:rPr>
              <a:t>xtreme Weather </a:t>
            </a:r>
            <a:r>
              <a:rPr lang="en-GB" sz="2800" b="1" dirty="0">
                <a:solidFill>
                  <a:schemeClr val="accent5"/>
                </a:solidFill>
              </a:rPr>
              <a:t>Events in 2019 to 2023 in Bangladesh :</a:t>
            </a:r>
            <a:endParaRPr lang="en-US" sz="2800" b="1" dirty="0">
              <a:solidFill>
                <a:schemeClr val="accent5"/>
              </a:solidFill>
            </a:endParaRPr>
          </a:p>
        </p:txBody>
      </p:sp>
    </p:spTree>
    <p:extLst>
      <p:ext uri="{BB962C8B-B14F-4D97-AF65-F5344CB8AC3E}">
        <p14:creationId xmlns:p14="http://schemas.microsoft.com/office/powerpoint/2010/main" val="10179889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800" decel="100000"/>
                                        <p:tgtEl>
                                          <p:spTgt spid="7"/>
                                        </p:tgtEl>
                                      </p:cBhvr>
                                    </p:animEffect>
                                    <p:anim calcmode="lin" valueType="num">
                                      <p:cBhvr>
                                        <p:cTn id="14" dur="800" decel="100000" fill="hold"/>
                                        <p:tgtEl>
                                          <p:spTgt spid="7"/>
                                        </p:tgtEl>
                                        <p:attrNameLst>
                                          <p:attrName>style.rotation</p:attrName>
                                        </p:attrNameLst>
                                      </p:cBhvr>
                                      <p:tavLst>
                                        <p:tav tm="0">
                                          <p:val>
                                            <p:fltVal val="-90"/>
                                          </p:val>
                                        </p:tav>
                                        <p:tav tm="100000">
                                          <p:val>
                                            <p:fltVal val="0"/>
                                          </p:val>
                                        </p:tav>
                                      </p:tavLst>
                                    </p:anim>
                                    <p:anim calcmode="lin" valueType="num">
                                      <p:cBhvr>
                                        <p:cTn id="15" dur="800" decel="100000" fill="hold"/>
                                        <p:tgtEl>
                                          <p:spTgt spid="7"/>
                                        </p:tgtEl>
                                        <p:attrNameLst>
                                          <p:attrName>ppt_x</p:attrName>
                                        </p:attrNameLst>
                                      </p:cBhvr>
                                      <p:tavLst>
                                        <p:tav tm="0">
                                          <p:val>
                                            <p:strVal val="#ppt_x+0.4"/>
                                          </p:val>
                                        </p:tav>
                                        <p:tav tm="100000">
                                          <p:val>
                                            <p:strVal val="#ppt_x-0.05"/>
                                          </p:val>
                                        </p:tav>
                                      </p:tavLst>
                                    </p:anim>
                                    <p:anim calcmode="lin" valueType="num">
                                      <p:cBhvr>
                                        <p:cTn id="16" dur="800" decel="100000" fill="hold"/>
                                        <p:tgtEl>
                                          <p:spTgt spid="7"/>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7"/>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7"/>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9E3C658-1713-B582-F374-1ED721A6C36B}"/>
              </a:ext>
            </a:extLst>
          </p:cNvPr>
          <p:cNvSpPr txBox="1"/>
          <p:nvPr/>
        </p:nvSpPr>
        <p:spPr>
          <a:xfrm>
            <a:off x="556381" y="774095"/>
            <a:ext cx="3797905" cy="2811462"/>
          </a:xfrm>
          <a:prstGeom prst="rect">
            <a:avLst/>
          </a:prstGeom>
          <a:noFill/>
        </p:spPr>
        <p:txBody>
          <a:bodyPr wrap="square" rtlCol="0">
            <a:spAutoFit/>
          </a:bodyPr>
          <a:lstStyle/>
          <a:p>
            <a:pPr algn="l"/>
            <a:r>
              <a:rPr lang="en-US" sz="2800" dirty="0"/>
              <a:t>Salinity Intrusion </a:t>
            </a:r>
            <a:r>
              <a:rPr lang="en-GB" sz="2800" dirty="0"/>
              <a:t>:</a:t>
            </a:r>
          </a:p>
          <a:p>
            <a:pPr marL="342900" indent="-342900" algn="l">
              <a:buFont typeface="Arial" panose="020B0604020202020204" pitchFamily="34" charset="0"/>
              <a:buChar char="•"/>
            </a:pPr>
            <a:r>
              <a:rPr lang="en-US" sz="2400" dirty="0"/>
              <a:t> </a:t>
            </a:r>
            <a:r>
              <a:rPr lang="en-US" sz="2400" dirty="0">
                <a:solidFill>
                  <a:srgbClr val="00B050"/>
                </a:solidFill>
              </a:rPr>
              <a:t>Impact on agriculture and freshwater resources</a:t>
            </a:r>
            <a:r>
              <a:rPr lang="en-GB" sz="2400" dirty="0">
                <a:solidFill>
                  <a:srgbClr val="00B050"/>
                </a:solidFill>
              </a:rPr>
              <a:t>. </a:t>
            </a:r>
          </a:p>
          <a:p>
            <a:pPr marL="342900" indent="-342900" algn="l">
              <a:buFont typeface="Arial" panose="020B0604020202020204" pitchFamily="34" charset="0"/>
              <a:buChar char="•"/>
            </a:pPr>
            <a:r>
              <a:rPr lang="en-US" sz="2400" dirty="0">
                <a:solidFill>
                  <a:srgbClr val="00B050"/>
                </a:solidFill>
              </a:rPr>
              <a:t> Health risks and environmental degradation</a:t>
            </a:r>
          </a:p>
        </p:txBody>
      </p:sp>
      <p:pic>
        <p:nvPicPr>
          <p:cNvPr id="2" name="1000006929.mp4">
            <a:hlinkClick r:id="" action="ppaction://media"/>
            <a:extLst>
              <a:ext uri="{FF2B5EF4-FFF2-40B4-BE49-F238E27FC236}">
                <a16:creationId xmlns:a16="http://schemas.microsoft.com/office/drawing/2014/main" id="{AFE7BD33-83E2-9FD2-EA2F-5AACDF3AE497}"/>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4705048" y="1786464"/>
            <a:ext cx="4997450" cy="2811463"/>
          </a:xfrm>
        </p:spPr>
      </p:pic>
    </p:spTree>
    <p:extLst>
      <p:ext uri="{BB962C8B-B14F-4D97-AF65-F5344CB8AC3E}">
        <p14:creationId xmlns:p14="http://schemas.microsoft.com/office/powerpoint/2010/main" val="3747981461"/>
      </p:ext>
    </p:extLst>
  </p:cSld>
  <p:clrMapOvr>
    <a:masterClrMapping/>
  </p:clrMapOvr>
  <mc:AlternateContent xmlns:mc="http://schemas.openxmlformats.org/markup-compatibility/2006">
    <mc:Choice xmlns:p14="http://schemas.microsoft.com/office/powerpoint/2010/main" Requires="p14">
      <p:transition spd="slow">
        <p14:wheelReverse spokes="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4">
                    <a:lumMod val="75000"/>
                  </a:schemeClr>
                </a:solidFill>
              </a:rPr>
              <a:t>Flood Frequency And Severity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034593096"/>
              </p:ext>
            </p:extLst>
          </p:nvPr>
        </p:nvGraphicFramePr>
        <p:xfrm>
          <a:off x="677863" y="2160588"/>
          <a:ext cx="8596312" cy="38814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16165614"/>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1318" y="564776"/>
            <a:ext cx="10174941" cy="369332"/>
          </a:xfrm>
          <a:prstGeom prst="rect">
            <a:avLst/>
          </a:prstGeom>
          <a:noFill/>
        </p:spPr>
        <p:txBody>
          <a:bodyPr wrap="square" rtlCol="0">
            <a:spAutoFit/>
          </a:bodyPr>
          <a:lstStyle/>
          <a:p>
            <a:r>
              <a:rPr lang="en-US" b="1" dirty="0">
                <a:solidFill>
                  <a:schemeClr val="accent5"/>
                </a:solidFill>
              </a:rPr>
              <a:t>Mitigation and Adaptation Strategies</a:t>
            </a:r>
          </a:p>
        </p:txBody>
      </p:sp>
      <p:sp>
        <p:nvSpPr>
          <p:cNvPr id="3" name="TextBox 2"/>
          <p:cNvSpPr txBox="1"/>
          <p:nvPr/>
        </p:nvSpPr>
        <p:spPr>
          <a:xfrm>
            <a:off x="995084" y="1461247"/>
            <a:ext cx="5190564" cy="3139321"/>
          </a:xfrm>
          <a:prstGeom prst="rect">
            <a:avLst/>
          </a:prstGeom>
          <a:noFill/>
        </p:spPr>
        <p:txBody>
          <a:bodyPr wrap="square" rtlCol="0">
            <a:spAutoFit/>
          </a:bodyPr>
          <a:lstStyle/>
          <a:p>
            <a:r>
              <a:rPr lang="en-US" b="1" dirty="0">
                <a:solidFill>
                  <a:schemeClr val="bg2">
                    <a:lumMod val="40000"/>
                    <a:lumOff val="60000"/>
                  </a:schemeClr>
                </a:solidFill>
              </a:rPr>
              <a:t>Mitigation Efforts</a:t>
            </a:r>
            <a:endParaRPr lang="en-US" dirty="0">
              <a:solidFill>
                <a:schemeClr val="bg2">
                  <a:lumMod val="40000"/>
                  <a:lumOff val="60000"/>
                </a:schemeClr>
              </a:solidFill>
            </a:endParaRPr>
          </a:p>
          <a:p>
            <a:pPr marL="742950" lvl="1" indent="-285750">
              <a:buFont typeface="Wingdings" panose="05000000000000000000" pitchFamily="2" charset="2"/>
              <a:buChar char="v"/>
            </a:pPr>
            <a:r>
              <a:rPr lang="en-US" dirty="0"/>
              <a:t>Promoting renewable energy sources like solar and wind.</a:t>
            </a:r>
          </a:p>
          <a:p>
            <a:pPr marL="742950" lvl="1" indent="-285750">
              <a:buFont typeface="Wingdings" panose="05000000000000000000" pitchFamily="2" charset="2"/>
              <a:buChar char="v"/>
            </a:pPr>
            <a:r>
              <a:rPr lang="en-US" dirty="0"/>
              <a:t>Reducing greenhouse gas emissions through sustainable practices.</a:t>
            </a:r>
          </a:p>
          <a:p>
            <a:r>
              <a:rPr lang="en-US" b="1" dirty="0">
                <a:solidFill>
                  <a:schemeClr val="accent3"/>
                </a:solidFill>
              </a:rPr>
              <a:t>Adaptation Measures</a:t>
            </a:r>
            <a:r>
              <a:rPr lang="en-US" dirty="0">
                <a:solidFill>
                  <a:schemeClr val="accent3"/>
                </a:solidFill>
              </a:rPr>
              <a:t>:</a:t>
            </a:r>
          </a:p>
          <a:p>
            <a:pPr marL="742950" lvl="1" indent="-285750">
              <a:buFont typeface="Wingdings" panose="05000000000000000000" pitchFamily="2" charset="2"/>
              <a:buChar char="v"/>
            </a:pPr>
            <a:r>
              <a:rPr lang="en-US" dirty="0"/>
              <a:t>Building flood-resistant</a:t>
            </a:r>
            <a:r>
              <a:rPr lang="en-US" dirty="0">
                <a:solidFill>
                  <a:schemeClr val="bg2">
                    <a:lumMod val="40000"/>
                    <a:lumOff val="60000"/>
                  </a:schemeClr>
                </a:solidFill>
              </a:rPr>
              <a:t> </a:t>
            </a:r>
            <a:r>
              <a:rPr lang="en-US" dirty="0"/>
              <a:t>infrastructure.</a:t>
            </a:r>
          </a:p>
          <a:p>
            <a:pPr marL="742950" lvl="1" indent="-285750">
              <a:buFont typeface="Wingdings" panose="05000000000000000000" pitchFamily="2" charset="2"/>
              <a:buChar char="v"/>
            </a:pPr>
            <a:r>
              <a:rPr lang="en-US" dirty="0"/>
              <a:t>Improving water management and irrigation systems.</a:t>
            </a:r>
          </a:p>
          <a:p>
            <a:pPr marL="742950" lvl="1" indent="-285750">
              <a:buFont typeface="Wingdings" panose="05000000000000000000" pitchFamily="2" charset="2"/>
              <a:buChar char="v"/>
            </a:pPr>
            <a:r>
              <a:rPr lang="en-US" dirty="0"/>
              <a:t>Enhancing disaster preparedness and early warning systems.</a:t>
            </a:r>
          </a:p>
        </p:txBody>
      </p:sp>
      <p:pic>
        <p:nvPicPr>
          <p:cNvPr id="5" name="Picture 4">
            <a:extLst>
              <a:ext uri="{FF2B5EF4-FFF2-40B4-BE49-F238E27FC236}">
                <a16:creationId xmlns:a16="http://schemas.microsoft.com/office/drawing/2014/main" id="{510186B2-3810-4FB8-2191-156283EA12A1}"/>
              </a:ext>
            </a:extLst>
          </p:cNvPr>
          <p:cNvPicPr>
            <a:picLocks noChangeAspect="1"/>
          </p:cNvPicPr>
          <p:nvPr/>
        </p:nvPicPr>
        <p:blipFill>
          <a:blip r:embed="rId2"/>
          <a:stretch>
            <a:fillRect/>
          </a:stretch>
        </p:blipFill>
        <p:spPr>
          <a:xfrm>
            <a:off x="6192762" y="730641"/>
            <a:ext cx="2685143" cy="2873103"/>
          </a:xfrm>
          <a:prstGeom prst="rect">
            <a:avLst/>
          </a:prstGeom>
        </p:spPr>
      </p:pic>
      <p:pic>
        <p:nvPicPr>
          <p:cNvPr id="7" name="Picture 6">
            <a:extLst>
              <a:ext uri="{FF2B5EF4-FFF2-40B4-BE49-F238E27FC236}">
                <a16:creationId xmlns:a16="http://schemas.microsoft.com/office/drawing/2014/main" id="{974F3594-6BCD-B2C9-1DA4-2854DAD2D2CD}"/>
              </a:ext>
            </a:extLst>
          </p:cNvPr>
          <p:cNvPicPr>
            <a:picLocks noChangeAspect="1"/>
          </p:cNvPicPr>
          <p:nvPr/>
        </p:nvPicPr>
        <p:blipFill>
          <a:blip r:embed="rId3"/>
          <a:stretch>
            <a:fillRect/>
          </a:stretch>
        </p:blipFill>
        <p:spPr>
          <a:xfrm>
            <a:off x="6410476" y="3390142"/>
            <a:ext cx="2685143" cy="2797300"/>
          </a:xfrm>
          <a:prstGeom prst="rect">
            <a:avLst/>
          </a:prstGeom>
          <a:effectLst>
            <a:reflection blurRad="6350" stA="52000" endA="300" endPos="35000" dir="5400000" sy="-100000" algn="bl" rotWithShape="0"/>
          </a:effectLst>
        </p:spPr>
      </p:pic>
    </p:spTree>
    <p:extLst>
      <p:ext uri="{BB962C8B-B14F-4D97-AF65-F5344CB8AC3E}">
        <p14:creationId xmlns:p14="http://schemas.microsoft.com/office/powerpoint/2010/main" val="776708001"/>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500" autoRev="1" fill="hold">
                                          <p:stCondLst>
                                            <p:cond delay="0"/>
                                          </p:stCondLst>
                                        </p:cTn>
                                        <p:tgtEl>
                                          <p:spTgt spid="2"/>
                                        </p:tgtEl>
                                        <p:attrNameLst>
                                          <p:attrName>ppt_w</p:attrName>
                                        </p:attrNameLst>
                                      </p:cBhvr>
                                    </p:anim>
                                    <p:anim by="(#ppt_w*0.50)" calcmode="lin" valueType="num">
                                      <p:cBhvr>
                                        <p:cTn id="8" dur="500" decel="50000" autoRev="1" fill="hold">
                                          <p:stCondLst>
                                            <p:cond delay="0"/>
                                          </p:stCondLst>
                                        </p:cTn>
                                        <p:tgtEl>
                                          <p:spTgt spid="2"/>
                                        </p:tgtEl>
                                        <p:attrNameLst>
                                          <p:attrName>ppt_x</p:attrName>
                                        </p:attrNameLst>
                                      </p:cBhvr>
                                    </p:anim>
                                    <p:anim from="(-#ppt_h/2)" to="(#ppt_y)" calcmode="lin" valueType="num">
                                      <p:cBhvr>
                                        <p:cTn id="9" dur="1000" fill="hold">
                                          <p:stCondLst>
                                            <p:cond delay="0"/>
                                          </p:stCondLst>
                                        </p:cTn>
                                        <p:tgtEl>
                                          <p:spTgt spid="2"/>
                                        </p:tgtEl>
                                        <p:attrNameLst>
                                          <p:attrName>ppt_y</p:attrName>
                                        </p:attrNameLst>
                                      </p:cBhvr>
                                    </p:anim>
                                    <p:animRot by="21600000">
                                      <p:cBhvr>
                                        <p:cTn id="10" dur="1000" fill="hold">
                                          <p:stCondLst>
                                            <p:cond delay="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67865" y="1874903"/>
            <a:ext cx="5355772" cy="3970318"/>
          </a:xfrm>
          <a:prstGeom prst="rect">
            <a:avLst/>
          </a:prstGeom>
          <a:noFill/>
        </p:spPr>
        <p:txBody>
          <a:bodyPr wrap="square" rtlCol="0">
            <a:spAutoFit/>
          </a:bodyPr>
          <a:lstStyle/>
          <a:p>
            <a:r>
              <a:rPr lang="en-US" b="1" dirty="0">
                <a:solidFill>
                  <a:schemeClr val="accent3"/>
                </a:solidFill>
              </a:rPr>
              <a:t>Conclusion and Call to Action</a:t>
            </a:r>
          </a:p>
          <a:p>
            <a:endParaRPr lang="en-US" b="1" dirty="0">
              <a:solidFill>
                <a:schemeClr val="accent3"/>
              </a:solidFill>
            </a:endParaRPr>
          </a:p>
          <a:p>
            <a:r>
              <a:rPr lang="en-US" b="1" dirty="0">
                <a:solidFill>
                  <a:schemeClr val="accent1"/>
                </a:solidFill>
              </a:rPr>
              <a:t>Urgency</a:t>
            </a:r>
            <a:r>
              <a:rPr lang="en-US" dirty="0">
                <a:solidFill>
                  <a:schemeClr val="accent1"/>
                </a:solidFill>
              </a:rPr>
              <a:t>: </a:t>
            </a:r>
          </a:p>
          <a:p>
            <a:pPr marL="285750" indent="-285750">
              <a:buFont typeface="Wingdings" panose="05000000000000000000" pitchFamily="2" charset="2"/>
              <a:buChar char="Ø"/>
            </a:pPr>
            <a:r>
              <a:rPr lang="en-US" dirty="0"/>
              <a:t>Climate change is already affecting Bangladesh, and the situation will worsen without action.</a:t>
            </a:r>
          </a:p>
          <a:p>
            <a:r>
              <a:rPr lang="en-US" b="1" dirty="0">
                <a:solidFill>
                  <a:schemeClr val="accent2"/>
                </a:solidFill>
              </a:rPr>
              <a:t>International Cooperation</a:t>
            </a:r>
            <a:r>
              <a:rPr lang="en-US" dirty="0">
                <a:solidFill>
                  <a:schemeClr val="accent2"/>
                </a:solidFill>
              </a:rPr>
              <a:t>:</a:t>
            </a:r>
          </a:p>
          <a:p>
            <a:pPr marL="285750" indent="-285750">
              <a:buFont typeface="Wingdings" panose="05000000000000000000" pitchFamily="2" charset="2"/>
              <a:buChar char="Ø"/>
            </a:pPr>
            <a:r>
              <a:rPr lang="en-US" dirty="0"/>
              <a:t> Bangladesh needs global support for adaptation and climate finance.</a:t>
            </a:r>
          </a:p>
          <a:p>
            <a:r>
              <a:rPr lang="en-US" b="1" dirty="0">
                <a:solidFill>
                  <a:srgbClr val="FFFF00"/>
                </a:solidFill>
              </a:rPr>
              <a:t>Call to Action</a:t>
            </a:r>
            <a:r>
              <a:rPr lang="en-US" dirty="0">
                <a:solidFill>
                  <a:srgbClr val="FFFF00"/>
                </a:solidFill>
              </a:rPr>
              <a:t>:</a:t>
            </a:r>
          </a:p>
          <a:p>
            <a:pPr marL="742950" lvl="1" indent="-285750">
              <a:buFont typeface="Wingdings" panose="05000000000000000000" pitchFamily="2" charset="2"/>
              <a:buChar char="Ø"/>
            </a:pPr>
            <a:r>
              <a:rPr lang="en-US" dirty="0"/>
              <a:t>Government action on climate policies.</a:t>
            </a:r>
          </a:p>
          <a:p>
            <a:pPr marL="742950" lvl="1" indent="-285750">
              <a:buFont typeface="Wingdings" panose="05000000000000000000" pitchFamily="2" charset="2"/>
              <a:buChar char="Ø"/>
            </a:pPr>
            <a:r>
              <a:rPr lang="en-US" dirty="0"/>
              <a:t>Raising public awareness about the importance of sustainable practices.</a:t>
            </a:r>
          </a:p>
          <a:p>
            <a:pPr marL="742950" lvl="1" indent="-285750">
              <a:buFont typeface="Wingdings" panose="05000000000000000000" pitchFamily="2" charset="2"/>
              <a:buChar char="Ø"/>
            </a:pPr>
            <a:r>
              <a:rPr lang="en-US" dirty="0"/>
              <a:t>Engaging the youth and local communities in climate action.</a:t>
            </a:r>
          </a:p>
        </p:txBody>
      </p:sp>
    </p:spTree>
    <p:extLst>
      <p:ext uri="{BB962C8B-B14F-4D97-AF65-F5344CB8AC3E}">
        <p14:creationId xmlns:p14="http://schemas.microsoft.com/office/powerpoint/2010/main" val="11856064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73506" y="2043952"/>
            <a:ext cx="4869827" cy="1938992"/>
          </a:xfrm>
          <a:prstGeom prst="rect">
            <a:avLst/>
          </a:prstGeom>
          <a:noFill/>
        </p:spPr>
        <p:txBody>
          <a:bodyPr wrap="square" rtlCol="0">
            <a:spAutoFit/>
          </a:bodyPr>
          <a:lstStyle/>
          <a:p>
            <a:r>
              <a:rPr lang="en-US" sz="4000" dirty="0">
                <a:solidFill>
                  <a:srgbClr val="FF0000"/>
                </a:solidFill>
              </a:rPr>
              <a:t>THANK YOU FOR WATCHING MY PRESANTATION</a:t>
            </a:r>
          </a:p>
        </p:txBody>
      </p:sp>
    </p:spTree>
    <p:extLst>
      <p:ext uri="{BB962C8B-B14F-4D97-AF65-F5344CB8AC3E}">
        <p14:creationId xmlns:p14="http://schemas.microsoft.com/office/powerpoint/2010/main" val="2808219286"/>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100</TotalTime>
  <Words>267</Words>
  <Application>Microsoft Office PowerPoint</Application>
  <PresentationFormat>Widescreen</PresentationFormat>
  <Paragraphs>71</Paragraphs>
  <Slides>9</Slides>
  <Notes>0</Notes>
  <HiddenSlides>0</HiddenSlides>
  <MMClips>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Facet</vt:lpstr>
      <vt:lpstr>PowerPoint Presentation</vt:lpstr>
      <vt:lpstr>Climate change in Bangladesh </vt:lpstr>
      <vt:lpstr>PowerPoint Presentation</vt:lpstr>
      <vt:lpstr>PowerPoint Presentation</vt:lpstr>
      <vt:lpstr>PowerPoint Presentation</vt:lpstr>
      <vt:lpstr>Flood Frequency And Severity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adhikaryakash152@gmail.com</dc:creator>
  <cp:lastModifiedBy>adhikaryakash152@gmail.com</cp:lastModifiedBy>
  <cp:revision>13</cp:revision>
  <dcterms:created xsi:type="dcterms:W3CDTF">2024-11-30T09:02:26Z</dcterms:created>
  <dcterms:modified xsi:type="dcterms:W3CDTF">2024-12-02T19:31:38Z</dcterms:modified>
</cp:coreProperties>
</file>

<file path=docProps/thumbnail.jpeg>
</file>